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sing the silver bullet: Measuring driver fatigue" id="{FC459FD5-401E-4A7A-A2CA-50869D2E26FB}">
          <p14:sldIdLst>
            <p14:sldId id="256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666A7-F94C-41F8-B820-AF6E11593028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9358E-E564-4F4B-978F-3CF6D5A937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582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使用簡單任務（反應時間</a:t>
            </a:r>
            <a:r>
              <a:rPr lang="en-US" altLang="zh-TW" dirty="0"/>
              <a:t>– RT</a:t>
            </a:r>
            <a:r>
              <a:rPr lang="zh-TW" altLang="en-US" dirty="0"/>
              <a:t>）和復雜任務（駕駛模擬）來測量與疲勞相關的績效下降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9358E-E564-4F4B-978F-3CF6D5A937A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2939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測驗跟測驗中間是清醒時間 每次測驗時間為</a:t>
            </a:r>
            <a:r>
              <a:rPr lang="en-US" altLang="zh-TW" dirty="0"/>
              <a:t>50</a:t>
            </a:r>
            <a:r>
              <a:rPr lang="zh-TW" altLang="en-US" dirty="0"/>
              <a:t>分鐘，包括</a:t>
            </a:r>
            <a:r>
              <a:rPr lang="en-US" altLang="zh-TW" dirty="0"/>
              <a:t>30</a:t>
            </a:r>
            <a:r>
              <a:rPr lang="zh-TW" altLang="en-US" dirty="0"/>
              <a:t>分鐘的模擬駕駛以及前後</a:t>
            </a:r>
            <a:r>
              <a:rPr lang="en-US" altLang="zh-TW" dirty="0"/>
              <a:t>10</a:t>
            </a:r>
            <a:r>
              <a:rPr lang="zh-TW" altLang="en-US" dirty="0"/>
              <a:t>分鐘的</a:t>
            </a:r>
            <a:r>
              <a:rPr lang="en-US" altLang="zh-TW" dirty="0"/>
              <a:t>PVT</a:t>
            </a:r>
            <a:r>
              <a:rPr lang="zh-TW" altLang="en-US" dirty="0"/>
              <a:t>測試 沒有測驗的清醒時間為進行安進的活動</a:t>
            </a:r>
            <a:r>
              <a:rPr lang="en-US" altLang="zh-TW" dirty="0"/>
              <a:t>(</a:t>
            </a:r>
            <a:r>
              <a:rPr lang="zh-TW" altLang="en-US" dirty="0"/>
              <a:t>例如：閱讀、看電視</a:t>
            </a:r>
            <a:r>
              <a:rPr lang="en-US" altLang="zh-TW" dirty="0"/>
              <a:t>)</a:t>
            </a:r>
            <a:r>
              <a:rPr lang="zh-TW" altLang="en-US" dirty="0"/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E9358E-E564-4F4B-978F-3CF6D5A937A8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2701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: 圓角 7">
            <a:extLst>
              <a:ext uri="{FF2B5EF4-FFF2-40B4-BE49-F238E27FC236}">
                <a16:creationId xmlns:a16="http://schemas.microsoft.com/office/drawing/2014/main" id="{DE658893-8962-4D0E-A2BC-D4CAD3129FC2}"/>
              </a:ext>
            </a:extLst>
          </p:cNvPr>
          <p:cNvSpPr/>
          <p:nvPr userDrawn="1"/>
        </p:nvSpPr>
        <p:spPr>
          <a:xfrm>
            <a:off x="640702" y="531230"/>
            <a:ext cx="10910596" cy="3376091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F665CE7F-3E33-4BD3-A3A0-54B386B450AA}"/>
              </a:ext>
            </a:extLst>
          </p:cNvPr>
          <p:cNvSpPr/>
          <p:nvPr userDrawn="1"/>
        </p:nvSpPr>
        <p:spPr>
          <a:xfrm>
            <a:off x="640702" y="4133460"/>
            <a:ext cx="10910596" cy="1996751"/>
          </a:xfrm>
          <a:prstGeom prst="roundRect">
            <a:avLst>
              <a:gd name="adj" fmla="val 26480"/>
            </a:avLst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CB0B33E5-3BFC-4DF2-898A-8EF99E5BC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27789"/>
            <a:ext cx="10515600" cy="2929811"/>
          </a:xfrm>
        </p:spPr>
        <p:txBody>
          <a:bodyPr anchor="b">
            <a:normAutofit/>
          </a:bodyPr>
          <a:lstStyle>
            <a:lvl1pPr algn="ctr">
              <a:defRPr sz="44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973785B-F6E6-4694-8AE4-B8AFED06F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324967"/>
            <a:ext cx="105156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EB41FC-7DED-49F8-8093-5727A5E2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2C4246F-219D-4EDE-B26B-E840B0276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7D845DD-A002-4BBE-B174-DCC7CD855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786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9A9089-D371-45FC-B31B-805D76622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B7389EF-6041-4CAA-8AE8-F6871BE06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C3AA47-5222-4798-ACAD-C1EF2249F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3577645-70A3-446F-9117-F0C358414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4ED16A4-012C-4484-8C40-E71149720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595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137973E-4916-4E29-A90B-C78606B0D5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CE821E0-9423-43F3-B61C-10B08D5A7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F74803-3639-4692-A196-B9AA28B3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E251DB-CD15-4271-8A31-F6A99AA58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F703959-8F0C-4DF2-91DD-83F17D95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117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圓角 6">
            <a:extLst>
              <a:ext uri="{FF2B5EF4-FFF2-40B4-BE49-F238E27FC236}">
                <a16:creationId xmlns:a16="http://schemas.microsoft.com/office/drawing/2014/main" id="{0205BF58-6F6B-4369-AE11-4E2EC0B93EDB}"/>
              </a:ext>
            </a:extLst>
          </p:cNvPr>
          <p:cNvSpPr/>
          <p:nvPr userDrawn="1"/>
        </p:nvSpPr>
        <p:spPr>
          <a:xfrm>
            <a:off x="640702" y="1162844"/>
            <a:ext cx="10910596" cy="5458408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5A57462B-8564-44F4-8FD7-69ACCCC983F0}"/>
              </a:ext>
            </a:extLst>
          </p:cNvPr>
          <p:cNvSpPr/>
          <p:nvPr userDrawn="1"/>
        </p:nvSpPr>
        <p:spPr>
          <a:xfrm>
            <a:off x="640702" y="236748"/>
            <a:ext cx="10910596" cy="65622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529B1CD-151D-4648-BF34-45CEB7AC9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748"/>
            <a:ext cx="10515600" cy="656222"/>
          </a:xfrm>
        </p:spPr>
        <p:txBody>
          <a:bodyPr>
            <a:normAutofit/>
          </a:bodyPr>
          <a:lstStyle>
            <a:lvl1pPr>
              <a:defRPr sz="36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7272E5-8AA2-4B4C-BA40-382A2557A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625"/>
            <a:ext cx="10515600" cy="5197152"/>
          </a:xfrm>
        </p:spPr>
        <p:txBody>
          <a:bodyPr>
            <a:normAutofit/>
          </a:bodyPr>
          <a:lstStyle>
            <a:lvl1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8A33C2-D172-4112-9193-9E9B81AF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789AFF0-2F60-4E3E-ACD9-0FCE7E74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6783868-5BFF-4554-8B76-41A18933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600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50B601-D008-416B-963D-DC449245E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477A777-1455-4C5B-86EE-5067BCF34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700D80-921E-4BA0-8F24-3FAC8A0F0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E9AE13-5616-48E7-817E-0CEB80B6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FB20285-AC0D-4445-B221-FB37CC00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10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EE21ACE-9602-4B30-9D36-6421927E8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5813A5-C891-45A6-B844-74444031F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3D8E01B-085E-4E65-920B-F761BB5A9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C0C36B8-3FD8-4837-B6F7-7A83A530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3BAD421-6206-453D-9CE0-1BF8E420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D52661C-B318-462E-BA74-25182E257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955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4DA985-1CB6-4D33-8FED-E7CE73471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2A4230F-0DDC-451F-85B4-130F088EF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28333E7-942A-4117-B2BD-7B06D3550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EB69962-F946-41EA-998A-107FB0832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816F29D-613E-4EC0-AE1D-5F99955F56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3E34CD5-7CFA-4A0F-B03E-2811CFE36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A947F67-5605-410A-9E2B-6DF2877C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9D49D1D-3C5B-41B7-B420-D212ADB8D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014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7FCB03-7D43-481E-A8EB-0B530BE1B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77BDC87-C544-44F2-9F66-899B39672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31E7502-4B8C-40FC-9F72-93FE62B84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59C38C7-7320-444F-BC64-B2D93642B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21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60902B8-B8C7-4D2C-BC09-FE7FAF57E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7F76F7A-5DF6-4483-866C-D583AED7B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634BA3F-4E9E-4B0C-B903-F3FCA7F45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987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21ED225-C791-4A86-BDB7-6510D29F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F8543A-6A59-4372-ABA2-6B30B4039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008D57E-2C41-401C-A2E9-8B06157EC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9CE70D4-D496-4256-8079-9791C81B9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32ACB99-0F26-4C87-BAA3-089BA2BC4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DA094F-8560-4FAF-B86F-FE1074D9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7906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C8745B-5CB6-415C-B63F-E672467D2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82A165C-ABAE-4B25-913B-C6F7CF7AD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0E22CBF-925A-4133-B4DF-B34F8F509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0D61E12-F305-4196-943F-D9CD0F6B8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97BD492-BB0D-4DC8-901F-6992206E5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CFE0773-2109-4D81-946A-1FFD7FA6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21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B9B9D036-4A38-4440-90D9-29481C8F9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2C635B4-2E59-4C25-A072-9386F916D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072784A-704A-4946-A90C-4754AA31DF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9EBB3-7447-471F-AEC0-252DE157F670}" type="datetimeFigureOut">
              <a:rPr lang="zh-TW" altLang="en-US" smtClean="0"/>
              <a:t>2021/2/19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4042411-7940-4213-88AC-9D8C1851C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3D410E4-C9B8-47B6-92FE-9913F384C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10310-4F27-4306-81E2-9395CE965F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92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01454C-E9C5-4879-A3F3-845C199E88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4000" dirty="0"/>
              <a:t>Chasing the silver bullet: Measuring driver fatigue using simple and complex tasks</a:t>
            </a:r>
            <a:endParaRPr lang="zh-TW" altLang="en-US" sz="4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AC72044-726C-49D9-BF8E-FEAAC3FEB6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/>
              <a:t>Accident Analysis and Prevention 40 (2008) 396–402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S.D. Baulk, S.N. Biggs, K.J. Reid, C.J. van den Heuvel, D. Dawson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398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9F98D0-D7F6-40BE-8BB6-C529007F3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C0AC81-AF04-42C7-A6EB-F5C1327F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625"/>
            <a:ext cx="10515600" cy="51971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b="1" dirty="0"/>
              <a:t>PVT </a:t>
            </a:r>
            <a:r>
              <a:rPr lang="zh-TW" altLang="en-US" b="1" dirty="0"/>
              <a:t>失誤次數</a:t>
            </a:r>
            <a:endParaRPr lang="en-US" altLang="zh-TW" b="1" dirty="0"/>
          </a:p>
          <a:p>
            <a:pPr>
              <a:lnSpc>
                <a:spcPct val="150000"/>
              </a:lnSpc>
            </a:pPr>
            <a:r>
              <a:rPr lang="zh-TW" altLang="en-US" dirty="0"/>
              <a:t>在長時間清醒的狀態下，有顯著差異  </a:t>
            </a:r>
            <a:r>
              <a:rPr lang="en-US" altLang="zh-TW" dirty="0"/>
              <a:t>F(3,36)=15.39 p&lt;0.001</a:t>
            </a:r>
            <a:r>
              <a:rPr lang="zh-TW" altLang="en-US" dirty="0"/>
              <a:t>，且有顯著增加</a:t>
            </a:r>
            <a:r>
              <a:rPr lang="en-US" altLang="zh-TW" dirty="0"/>
              <a:t>t(13)=−4.38</a:t>
            </a:r>
            <a:r>
              <a:rPr lang="zh-TW" altLang="en-US" dirty="0"/>
              <a:t>  </a:t>
            </a:r>
            <a:r>
              <a:rPr lang="en-US" altLang="zh-TW" dirty="0"/>
              <a:t>p&lt;0.001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在恢復睡眠後，顯著減少 </a:t>
            </a:r>
            <a:r>
              <a:rPr lang="fr-FR" altLang="zh-TW" dirty="0"/>
              <a:t>t(1</a:t>
            </a:r>
            <a:r>
              <a:rPr lang="en-US" altLang="zh-TW" dirty="0"/>
              <a:t>3</a:t>
            </a:r>
            <a:r>
              <a:rPr lang="fr-FR" altLang="zh-TW" dirty="0"/>
              <a:t>)=4.</a:t>
            </a:r>
            <a:r>
              <a:rPr lang="en-US" altLang="zh-TW" dirty="0"/>
              <a:t>04</a:t>
            </a:r>
            <a:r>
              <a:rPr lang="fr-FR" altLang="zh-TW" dirty="0"/>
              <a:t> p&lt;0.001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恢復睡眠後跟第一次相比，沒有恢復到一樣，有顯著差異 </a:t>
            </a:r>
            <a:r>
              <a:rPr lang="en-US" altLang="zh-TW" dirty="0"/>
              <a:t>t(14)=−2.36 p=0.033</a:t>
            </a:r>
            <a:endParaRPr lang="zh-TW" altLang="en-US" dirty="0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22677347-374D-4D95-A875-532F0C2BE5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278"/>
          <a:stretch/>
        </p:blipFill>
        <p:spPr>
          <a:xfrm>
            <a:off x="5941142" y="4172144"/>
            <a:ext cx="4823784" cy="2312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153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9F98D0-D7F6-40BE-8BB6-C529007F3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C0AC81-AF04-42C7-A6EB-F5C1327F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625"/>
            <a:ext cx="10515600" cy="51971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dirty="0"/>
              <a:t>比較</a:t>
            </a:r>
            <a:endParaRPr lang="en-US" altLang="zh-TW" b="1" dirty="0"/>
          </a:p>
          <a:p>
            <a:pPr>
              <a:lnSpc>
                <a:spcPct val="150000"/>
              </a:lnSpc>
            </a:pPr>
            <a:r>
              <a:rPr lang="zh-TW" altLang="en-US" dirty="0"/>
              <a:t>簡單</a:t>
            </a:r>
            <a:r>
              <a:rPr lang="en-US" altLang="zh-TW" dirty="0"/>
              <a:t>(PVT)</a:t>
            </a:r>
            <a:r>
              <a:rPr lang="zh-TW" altLang="en-US" dirty="0"/>
              <a:t> </a:t>
            </a:r>
            <a:r>
              <a:rPr lang="en-US" altLang="zh-TW" dirty="0"/>
              <a:t>vs </a:t>
            </a:r>
            <a:r>
              <a:rPr lang="zh-TW" altLang="en-US" dirty="0"/>
              <a:t>複雜</a:t>
            </a:r>
            <a:r>
              <a:rPr lang="en-US" altLang="zh-TW" dirty="0"/>
              <a:t>(</a:t>
            </a:r>
            <a:r>
              <a:rPr lang="zh-TW" altLang="en-US" dirty="0"/>
              <a:t>駕駛</a:t>
            </a:r>
            <a:r>
              <a:rPr lang="en-US" altLang="zh-TW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車道偏移與平均反應時間，有顯著相關 </a:t>
            </a:r>
            <a:r>
              <a:rPr lang="en-US" altLang="zh-TW" dirty="0"/>
              <a:t>p=0.01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車道偏移與失誤次數，有顯著相關 </a:t>
            </a:r>
            <a:r>
              <a:rPr lang="en-US" altLang="zh-TW" dirty="0"/>
              <a:t>p&lt;0.01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5601778-A713-4DC3-8B2B-2FEC07D7A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4314" y="3568435"/>
            <a:ext cx="5017363" cy="2916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7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45FE6D-65E6-4CB4-979E-D4F6C128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討論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92FD15-AD4B-406E-B67C-6306941BD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與先前研究一致，長時間清醒會導致績效下降。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駕駛績效隨著清醒時間增加會產生變化，其中車道偏移為最敏感的指標，在長時間的清醒狀態下，損害程度最大。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速度偏差中，第三次駕駛時損還程度最大，考慮到晝夜節律的因素</a:t>
            </a:r>
            <a:r>
              <a:rPr lang="en-US" altLang="zh-TW" dirty="0"/>
              <a:t>(00:00-02:00)</a:t>
            </a:r>
            <a:r>
              <a:rPr lang="zh-TW" altLang="en-US" dirty="0"/>
              <a:t>，由於晝夜節律驅使精神警覺性下降，一些參與者可能犧牲了監測自己的速度，以試圖避免事故發生。</a:t>
            </a:r>
            <a:r>
              <a:rPr lang="en-US" altLang="zh-TW" dirty="0"/>
              <a:t>(</a:t>
            </a:r>
            <a:r>
              <a:rPr lang="zh-TW" altLang="en-US" dirty="0"/>
              <a:t>在同一時間段內碰撞狀態仍然很低的事實支持了這一理論</a:t>
            </a:r>
            <a:r>
              <a:rPr lang="en-US" altLang="zh-TW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碰撞狀態並未顯示任何明顯的增加，如先前的研究（</a:t>
            </a:r>
            <a:r>
              <a:rPr lang="en-US" altLang="zh-TW" dirty="0"/>
              <a:t>Philip</a:t>
            </a:r>
            <a:r>
              <a:rPr lang="zh-TW" altLang="en-US" dirty="0"/>
              <a:t> </a:t>
            </a:r>
            <a:r>
              <a:rPr lang="en-US" altLang="zh-TW" dirty="0"/>
              <a:t>et al., 2003</a:t>
            </a:r>
            <a:r>
              <a:rPr lang="zh-TW" altLang="en-US" dirty="0"/>
              <a:t>；</a:t>
            </a:r>
            <a:r>
              <a:rPr lang="en-US" altLang="zh-TW" dirty="0" err="1"/>
              <a:t>Otmani</a:t>
            </a:r>
            <a:r>
              <a:rPr lang="en-US" altLang="zh-TW" dirty="0"/>
              <a:t> et al., 2005</a:t>
            </a:r>
            <a:r>
              <a:rPr lang="zh-TW" altLang="en-US" dirty="0"/>
              <a:t>），碰撞狀態是所有駕駛措施中最不敏感的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大多數受測者可能對事故高度敏感，因此即使在模擬情況下也要更加註意避免發生事故。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1673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45FE6D-65E6-4CB4-979E-D4F6C128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討論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92FD15-AD4B-406E-B67C-6306941BD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隨著清醒時間的增加，受試者在駕駛模擬器上表現出較大的損傷程度差異，但</a:t>
            </a:r>
            <a:r>
              <a:rPr lang="en-US" altLang="zh-TW" dirty="0"/>
              <a:t>PVT</a:t>
            </a:r>
            <a:r>
              <a:rPr lang="zh-TW" altLang="en-US" dirty="0"/>
              <a:t>數據中仍有因清醒時間而造成的損傷。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在清醒</a:t>
            </a:r>
            <a:r>
              <a:rPr lang="en-US" altLang="zh-TW" dirty="0"/>
              <a:t>24-26</a:t>
            </a:r>
            <a:r>
              <a:rPr lang="zh-TW" altLang="en-US" dirty="0"/>
              <a:t>小時損傷顯著增加，在恢復睡眠</a:t>
            </a:r>
            <a:r>
              <a:rPr lang="en-US" altLang="zh-TW" dirty="0"/>
              <a:t>8</a:t>
            </a:r>
            <a:r>
              <a:rPr lang="zh-TW" altLang="en-US" dirty="0"/>
              <a:t>小時之後，顯著下降，所有的</a:t>
            </a:r>
            <a:r>
              <a:rPr lang="en-US" altLang="zh-TW" dirty="0"/>
              <a:t>PVT</a:t>
            </a:r>
            <a:r>
              <a:rPr lang="zh-TW" altLang="en-US" dirty="0"/>
              <a:t>均恢復到一開始的狀態或接近一開始的狀態。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恢復睡眠後的某些績效指標要好於原本一開始的狀態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測驗結束。</a:t>
            </a:r>
            <a:r>
              <a:rPr lang="en-US" altLang="zh-TW" dirty="0">
                <a:sym typeface="Wingdings" panose="05000000000000000000" pitchFamily="2" charset="2"/>
              </a:rPr>
              <a:t>/</a:t>
            </a:r>
            <a:r>
              <a:rPr lang="zh-TW" altLang="en-US" dirty="0">
                <a:sym typeface="Wingdings" panose="05000000000000000000" pitchFamily="2" charset="2"/>
              </a:rPr>
              <a:t>一開始的測驗與恢復睡眠之後的測驗是在不同天進行，有可能會被晝夜節律的因素影響。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56822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6B3944-4CA8-4736-A013-A1EF68530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受測者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41ABFA-DD71-457A-8D2B-202AFEC23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dirty="0"/>
              <a:t>16</a:t>
            </a:r>
            <a:r>
              <a:rPr lang="zh-TW" altLang="en-US" dirty="0"/>
              <a:t>位受測者</a:t>
            </a:r>
            <a:r>
              <a:rPr lang="en-US" altLang="zh-TW" dirty="0"/>
              <a:t>(8</a:t>
            </a:r>
            <a:r>
              <a:rPr lang="zh-TW" altLang="en-US" dirty="0"/>
              <a:t>男</a:t>
            </a:r>
            <a:r>
              <a:rPr lang="en-US" altLang="zh-TW" dirty="0"/>
              <a:t>8</a:t>
            </a:r>
            <a:r>
              <a:rPr lang="zh-TW" altLang="en-US" dirty="0"/>
              <a:t>女</a:t>
            </a:r>
            <a:r>
              <a:rPr lang="en-US" altLang="zh-TW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所有受測者均健康，未服任何藥物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年齡</a:t>
            </a:r>
            <a:r>
              <a:rPr lang="en-US" altLang="zh-TW" dirty="0"/>
              <a:t>22-56</a:t>
            </a:r>
            <a:r>
              <a:rPr lang="zh-TW" altLang="en-US" dirty="0"/>
              <a:t>歲</a:t>
            </a:r>
            <a:r>
              <a:rPr lang="en-US" altLang="zh-TW" dirty="0"/>
              <a:t>(M=33.6 SD=11.1)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駕駛經驗：至少</a:t>
            </a:r>
            <a:r>
              <a:rPr lang="en-US" altLang="zh-TW" dirty="0"/>
              <a:t>2</a:t>
            </a:r>
            <a:r>
              <a:rPr lang="zh-TW" altLang="en-US" dirty="0"/>
              <a:t>年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所有受測者的</a:t>
            </a:r>
            <a:r>
              <a:rPr lang="en-US" altLang="zh-TW" dirty="0"/>
              <a:t>Epworth Sleepiness Scale(ESS)</a:t>
            </a:r>
            <a:r>
              <a:rPr lang="zh-TW" altLang="en-US" dirty="0"/>
              <a:t>評分均≦</a:t>
            </a:r>
            <a:r>
              <a:rPr lang="en-US" altLang="zh-TW" dirty="0"/>
              <a:t>10</a:t>
            </a:r>
            <a:r>
              <a:rPr lang="zh-TW" altLang="en-US" dirty="0"/>
              <a:t>分</a:t>
            </a:r>
            <a:r>
              <a:rPr lang="en-US" altLang="zh-TW" dirty="0"/>
              <a:t>(M=6.53 SD=2.89)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一位受測者在進行睡眠剝奪時因故退出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剩下</a:t>
            </a:r>
            <a:r>
              <a:rPr lang="en-US" altLang="zh-TW" dirty="0">
                <a:sym typeface="Wingdings" panose="05000000000000000000" pitchFamily="2" charset="2"/>
              </a:rPr>
              <a:t>7</a:t>
            </a:r>
            <a:r>
              <a:rPr lang="zh-TW" altLang="en-US" dirty="0">
                <a:sym typeface="Wingdings" panose="05000000000000000000" pitchFamily="2" charset="2"/>
              </a:rPr>
              <a:t>男</a:t>
            </a:r>
            <a:r>
              <a:rPr lang="en-US" altLang="zh-TW" dirty="0">
                <a:sym typeface="Wingdings" panose="05000000000000000000" pitchFamily="2" charset="2"/>
              </a:rPr>
              <a:t>8</a:t>
            </a:r>
            <a:r>
              <a:rPr lang="zh-TW" altLang="en-US" dirty="0">
                <a:sym typeface="Wingdings" panose="05000000000000000000" pitchFamily="2" charset="2"/>
              </a:rPr>
              <a:t>女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0915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CA7B52-749B-46EE-A546-D7E8349EF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實驗程序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7B2B3AA7-08DA-417B-8271-0AC4F601C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387" y="2521886"/>
            <a:ext cx="9055224" cy="1698292"/>
          </a:xfrm>
          <a:prstGeom prst="rect">
            <a:avLst/>
          </a:prstGeom>
        </p:spPr>
      </p:pic>
      <p:sp>
        <p:nvSpPr>
          <p:cNvPr id="7" name="矩形: 圓角 6">
            <a:extLst>
              <a:ext uri="{FF2B5EF4-FFF2-40B4-BE49-F238E27FC236}">
                <a16:creationId xmlns:a16="http://schemas.microsoft.com/office/drawing/2014/main" id="{E6B232C9-E35B-4D14-8ACE-AAE5C283A23F}"/>
              </a:ext>
            </a:extLst>
          </p:cNvPr>
          <p:cNvSpPr/>
          <p:nvPr/>
        </p:nvSpPr>
        <p:spPr>
          <a:xfrm>
            <a:off x="1568388" y="912660"/>
            <a:ext cx="9055223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實驗前：使用睡眠日記記錄一周有關於睡眠的詳細資訊，並配戴手環監測活動</a:t>
            </a: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48438441-8275-412F-A04D-105B5AABB0A1}"/>
              </a:ext>
            </a:extLst>
          </p:cNvPr>
          <p:cNvSpPr/>
          <p:nvPr/>
        </p:nvSpPr>
        <p:spPr>
          <a:xfrm>
            <a:off x="1568386" y="1719045"/>
            <a:ext cx="4415163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星期五晚上</a:t>
            </a:r>
            <a:r>
              <a:rPr lang="en-US" altLang="zh-TW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19:00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進入睡眠研究中心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BD26E4E6-C94C-4145-A93E-93686B2547EA}"/>
              </a:ext>
            </a:extLst>
          </p:cNvPr>
          <p:cNvSpPr/>
          <p:nvPr/>
        </p:nvSpPr>
        <p:spPr>
          <a:xfrm>
            <a:off x="2256407" y="3462464"/>
            <a:ext cx="1303540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熟悉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D0FFCECB-B2E6-4896-9733-370CF0B1AB43}"/>
              </a:ext>
            </a:extLst>
          </p:cNvPr>
          <p:cNvSpPr/>
          <p:nvPr/>
        </p:nvSpPr>
        <p:spPr>
          <a:xfrm>
            <a:off x="6208453" y="1719044"/>
            <a:ext cx="4415163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星期日晚上</a:t>
            </a:r>
            <a:r>
              <a:rPr lang="en-US" altLang="zh-TW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21:30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結束實驗</a:t>
            </a: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63A23760-777B-4738-85B4-72451F6099F9}"/>
              </a:ext>
            </a:extLst>
          </p:cNvPr>
          <p:cNvSpPr/>
          <p:nvPr/>
        </p:nvSpPr>
        <p:spPr>
          <a:xfrm>
            <a:off x="4068932" y="3462464"/>
            <a:ext cx="2225336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22-06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小時基礎睡眠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DFE45F66-4F73-40B0-9309-31ACE443E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8387" y="4454848"/>
            <a:ext cx="9055224" cy="1698292"/>
          </a:xfrm>
          <a:prstGeom prst="rect">
            <a:avLst/>
          </a:prstGeom>
        </p:spPr>
      </p:pic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B0EEB031-38F8-43B7-92FC-01B85FDE583E}"/>
              </a:ext>
            </a:extLst>
          </p:cNvPr>
          <p:cNvSpPr/>
          <p:nvPr/>
        </p:nvSpPr>
        <p:spPr>
          <a:xfrm>
            <a:off x="6294268" y="2504129"/>
            <a:ext cx="4329343" cy="38111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BF1CD0F9-2155-40F0-8B23-8D98A57A9858}"/>
              </a:ext>
            </a:extLst>
          </p:cNvPr>
          <p:cNvSpPr/>
          <p:nvPr/>
        </p:nvSpPr>
        <p:spPr>
          <a:xfrm>
            <a:off x="1568386" y="4445970"/>
            <a:ext cx="5302931" cy="38111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1C8A0BA4-FC9E-4CA3-8DD3-5DC5042DA63A}"/>
              </a:ext>
            </a:extLst>
          </p:cNvPr>
          <p:cNvSpPr/>
          <p:nvPr/>
        </p:nvSpPr>
        <p:spPr>
          <a:xfrm>
            <a:off x="10780449" y="2341359"/>
            <a:ext cx="1303540" cy="6562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sz="2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小時睡眠剝奪</a:t>
            </a:r>
            <a:endParaRPr lang="en-US" altLang="zh-TW" sz="20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48DA9322-74A0-472E-B829-A1AD31F5E3D9}"/>
              </a:ext>
            </a:extLst>
          </p:cNvPr>
          <p:cNvSpPr/>
          <p:nvPr/>
        </p:nvSpPr>
        <p:spPr>
          <a:xfrm>
            <a:off x="7066450" y="3463237"/>
            <a:ext cx="1162975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測驗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6BDECAA5-626C-4CED-A33C-84D3C2776F7B}"/>
              </a:ext>
            </a:extLst>
          </p:cNvPr>
          <p:cNvSpPr/>
          <p:nvPr/>
        </p:nvSpPr>
        <p:spPr>
          <a:xfrm>
            <a:off x="9040254" y="3462463"/>
            <a:ext cx="1162975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測驗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B810BB92-6260-40BA-AA9F-5B8B8F0EDAA1}"/>
              </a:ext>
            </a:extLst>
          </p:cNvPr>
          <p:cNvSpPr/>
          <p:nvPr/>
        </p:nvSpPr>
        <p:spPr>
          <a:xfrm>
            <a:off x="2991774" y="5377169"/>
            <a:ext cx="1059402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測驗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53E73F2B-93D2-41EA-8F47-4825D51B7373}"/>
              </a:ext>
            </a:extLst>
          </p:cNvPr>
          <p:cNvSpPr/>
          <p:nvPr/>
        </p:nvSpPr>
        <p:spPr>
          <a:xfrm>
            <a:off x="5098740" y="5377168"/>
            <a:ext cx="1059402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測驗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3A820FB5-9548-44B0-AC5E-16DF8E10D1B1}"/>
              </a:ext>
            </a:extLst>
          </p:cNvPr>
          <p:cNvSpPr/>
          <p:nvPr/>
        </p:nvSpPr>
        <p:spPr>
          <a:xfrm>
            <a:off x="9158794" y="5377168"/>
            <a:ext cx="1059402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最終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測驗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矩形: 圓角 22">
            <a:extLst>
              <a:ext uri="{FF2B5EF4-FFF2-40B4-BE49-F238E27FC236}">
                <a16:creationId xmlns:a16="http://schemas.microsoft.com/office/drawing/2014/main" id="{BC3381AB-17D8-4289-82B0-A51F35B960A8}"/>
              </a:ext>
            </a:extLst>
          </p:cNvPr>
          <p:cNvSpPr/>
          <p:nvPr/>
        </p:nvSpPr>
        <p:spPr>
          <a:xfrm>
            <a:off x="6871317" y="5379865"/>
            <a:ext cx="1944209" cy="56817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09-17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小時恢復睡眠</a:t>
            </a:r>
            <a:endParaRPr lang="en-US" altLang="zh-TW" sz="20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1108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F1B6FE-FD70-4C92-A08B-DF88F152D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駕駛模擬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565360-2041-4E2E-B0DD-6CB6BF077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使用</a:t>
            </a:r>
            <a:r>
              <a:rPr lang="en-US" altLang="zh-TW" dirty="0"/>
              <a:t>York</a:t>
            </a:r>
            <a:r>
              <a:rPr lang="zh-TW" altLang="en-US" dirty="0"/>
              <a:t>駕駛模擬器</a:t>
            </a:r>
            <a:r>
              <a:rPr lang="en-US" altLang="zh-TW" dirty="0"/>
              <a:t> (YDS: </a:t>
            </a:r>
            <a:r>
              <a:rPr lang="en-US" altLang="zh-TW" dirty="0" err="1"/>
              <a:t>DriveSim</a:t>
            </a:r>
            <a:r>
              <a:rPr lang="en-US" altLang="zh-TW" dirty="0"/>
              <a:t> 3.00, York Computer Technologies, Kingston, Ontario, Canada)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剎車、油門、標準方向盤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紀錄車道位置、駕駛速度、碰撞狀態</a:t>
            </a:r>
            <a:endParaRPr lang="en-US" altLang="zh-TW" dirty="0"/>
          </a:p>
          <a:p>
            <a:pPr>
              <a:lnSpc>
                <a:spcPct val="150000"/>
              </a:lnSpc>
            </a:pPr>
            <a:endParaRPr lang="en-US" altLang="zh-TW" dirty="0"/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3323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F1B6FE-FD70-4C92-A08B-DF88F152D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心理警戒任務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565360-2041-4E2E-B0DD-6CB6BF077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心理警戒任務</a:t>
            </a:r>
            <a:r>
              <a:rPr lang="en-US" altLang="zh-TW" dirty="0"/>
              <a:t>(PVT, Psychomotor vigilance task)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使用</a:t>
            </a:r>
            <a:r>
              <a:rPr lang="en-US" altLang="zh-TW" dirty="0"/>
              <a:t>PVT-192</a:t>
            </a:r>
            <a:r>
              <a:rPr lang="zh-TW" altLang="en-US" dirty="0"/>
              <a:t>便攜式設備</a:t>
            </a:r>
            <a:r>
              <a:rPr lang="en-US" altLang="zh-TW" dirty="0"/>
              <a:t>(PVT-192: Ambulatory Monitoring Inc., Ardsley, New York)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每一次</a:t>
            </a:r>
            <a:r>
              <a:rPr lang="en-US" altLang="zh-TW" dirty="0"/>
              <a:t>10</a:t>
            </a:r>
            <a:r>
              <a:rPr lang="zh-TW" altLang="en-US" dirty="0"/>
              <a:t>分鐘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視覺刺激呈現間隔時間</a:t>
            </a:r>
            <a:r>
              <a:rPr lang="en-US" altLang="zh-TW" dirty="0"/>
              <a:t>2000-10,000ms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使用拇指按下向左或向右的按鈕來進行反應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當受測者在</a:t>
            </a:r>
            <a:r>
              <a:rPr lang="en-US" altLang="zh-TW" dirty="0"/>
              <a:t>LED</a:t>
            </a:r>
            <a:r>
              <a:rPr lang="zh-TW" altLang="en-US" dirty="0"/>
              <a:t>視窗上看到數字時，立即按下按鈕，視窗上就會顯示反應時間</a:t>
            </a:r>
            <a:r>
              <a:rPr lang="en-US" altLang="zh-TW" dirty="0"/>
              <a:t>(</a:t>
            </a:r>
            <a:r>
              <a:rPr lang="en-US" altLang="zh-TW" dirty="0" err="1"/>
              <a:t>ms</a:t>
            </a:r>
            <a:r>
              <a:rPr lang="en-US" altLang="zh-TW" dirty="0"/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紀錄平均反應時間</a:t>
            </a:r>
            <a:r>
              <a:rPr lang="en-US" altLang="zh-TW" dirty="0"/>
              <a:t>(RT)</a:t>
            </a:r>
            <a:r>
              <a:rPr lang="zh-TW" altLang="en-US" dirty="0"/>
              <a:t>、反應速度</a:t>
            </a:r>
            <a:r>
              <a:rPr lang="en-US" altLang="zh-TW" dirty="0"/>
              <a:t>(1/RT)</a:t>
            </a:r>
            <a:r>
              <a:rPr lang="zh-TW" altLang="en-US" dirty="0"/>
              <a:t>、失敗次數</a:t>
            </a:r>
            <a:r>
              <a:rPr lang="en-US" altLang="zh-TW" dirty="0"/>
              <a:t>(RT&gt;500ms</a:t>
            </a:r>
            <a:r>
              <a:rPr lang="en-US" altLang="zh-TW" dirty="0">
                <a:sym typeface="Wingdings" panose="05000000000000000000" pitchFamily="2" charset="2"/>
              </a:rPr>
              <a:t>Miss</a:t>
            </a:r>
            <a:r>
              <a:rPr lang="en-US" altLang="zh-TW" dirty="0"/>
              <a:t>)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D199F3F-4F1D-4E05-A3E5-6D5CABB89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5213" y="3702686"/>
            <a:ext cx="2571886" cy="291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1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9F98D0-D7F6-40BE-8BB6-C529007F3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C0AC81-AF04-42C7-A6EB-F5C1327F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625"/>
            <a:ext cx="10515600" cy="51971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dirty="0"/>
              <a:t>車道偏移</a:t>
            </a:r>
            <a:endParaRPr lang="en-US" altLang="zh-TW" b="1" dirty="0"/>
          </a:p>
          <a:p>
            <a:pPr>
              <a:lnSpc>
                <a:spcPct val="150000"/>
              </a:lnSpc>
            </a:pPr>
            <a:r>
              <a:rPr lang="zh-TW" altLang="en-US" dirty="0"/>
              <a:t>隨著疲勞加劇，明顯增加  </a:t>
            </a:r>
            <a:r>
              <a:rPr lang="en-US" altLang="zh-TW" dirty="0"/>
              <a:t>F(3,36)=11.54 p=0.002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第一次駕駛</a:t>
            </a:r>
            <a:r>
              <a:rPr lang="en-US" altLang="zh-TW" dirty="0"/>
              <a:t>(4-6h)</a:t>
            </a:r>
            <a:r>
              <a:rPr lang="zh-TW" altLang="en-US" dirty="0"/>
              <a:t>和最後一次駕駛</a:t>
            </a:r>
            <a:r>
              <a:rPr lang="en-US" altLang="zh-TW" dirty="0"/>
              <a:t>(24-26h)</a:t>
            </a:r>
            <a:r>
              <a:rPr lang="zh-TW" altLang="en-US" dirty="0"/>
              <a:t>顯著增加  </a:t>
            </a:r>
            <a:r>
              <a:rPr lang="en-US" altLang="zh-TW" dirty="0"/>
              <a:t>t(12)= −4.07 p=0.001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最後一次駕駛跟恢復睡眠後相比，顯著減少  </a:t>
            </a:r>
            <a:r>
              <a:rPr lang="fr-FR" altLang="zh-TW" dirty="0"/>
              <a:t>t(12)=4.18 p&lt;0.001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恢復睡眠後跟第一次駕駛相比，恢復到一樣，沒有顯著差異  </a:t>
            </a:r>
            <a:r>
              <a:rPr lang="en-US" altLang="zh-TW" dirty="0"/>
              <a:t>t(13)=−1.7 p =0.056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6380B865-77E8-46A2-B16A-B4AFA543CE82}"/>
              </a:ext>
            </a:extLst>
          </p:cNvPr>
          <p:cNvGrpSpPr/>
          <p:nvPr/>
        </p:nvGrpSpPr>
        <p:grpSpPr>
          <a:xfrm>
            <a:off x="5783061" y="4165301"/>
            <a:ext cx="4868924" cy="2455951"/>
            <a:chOff x="1614232" y="1706366"/>
            <a:chExt cx="4868924" cy="2455951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9A82F137-D5EC-4EED-B0C3-BD92F9AA5E6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71039"/>
            <a:stretch/>
          </p:blipFill>
          <p:spPr>
            <a:xfrm>
              <a:off x="1614232" y="1706366"/>
              <a:ext cx="4868924" cy="1986926"/>
            </a:xfrm>
            <a:prstGeom prst="rect">
              <a:avLst/>
            </a:prstGeom>
          </p:spPr>
        </p:pic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A1F0C02F-D295-4AD6-AF49-3346A6B4F8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2387"/>
            <a:stretch/>
          </p:blipFill>
          <p:spPr>
            <a:xfrm>
              <a:off x="1614232" y="3640024"/>
              <a:ext cx="4868924" cy="5222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3280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9F98D0-D7F6-40BE-8BB6-C529007F3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C0AC81-AF04-42C7-A6EB-F5C1327F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625"/>
            <a:ext cx="10515600" cy="51971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b="1" dirty="0"/>
              <a:t>速度偏差</a:t>
            </a:r>
            <a:endParaRPr lang="en-US" altLang="zh-TW" b="1" dirty="0"/>
          </a:p>
          <a:p>
            <a:pPr>
              <a:lnSpc>
                <a:spcPct val="150000"/>
              </a:lnSpc>
            </a:pPr>
            <a:r>
              <a:rPr lang="zh-TW" altLang="en-US" dirty="0"/>
              <a:t>隨著疲勞加劇，明顯變化 </a:t>
            </a:r>
            <a:r>
              <a:rPr lang="en-US" altLang="zh-TW" dirty="0"/>
              <a:t>F(3,36)=6.20 p=0.006</a:t>
            </a:r>
            <a:r>
              <a:rPr lang="zh-TW" altLang="en-US" dirty="0"/>
              <a:t>，且顯著增加</a:t>
            </a:r>
            <a:r>
              <a:rPr lang="en-US" altLang="zh-TW" dirty="0"/>
              <a:t>t(12)=−3.53 p = 0.002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b="1" dirty="0"/>
              <a:t>碰撞</a:t>
            </a:r>
            <a:endParaRPr lang="en-US" altLang="zh-TW" b="1" dirty="0"/>
          </a:p>
          <a:p>
            <a:pPr>
              <a:lnSpc>
                <a:spcPct val="150000"/>
              </a:lnSpc>
            </a:pPr>
            <a:r>
              <a:rPr lang="zh-TW" altLang="en-US" dirty="0"/>
              <a:t>在長時間清醒的狀態下</a:t>
            </a:r>
            <a:r>
              <a:rPr lang="en-US" altLang="zh-TW" dirty="0"/>
              <a:t>F(3,36)=1.87 p = 0.196</a:t>
            </a:r>
            <a:r>
              <a:rPr lang="zh-TW" altLang="en-US" dirty="0"/>
              <a:t>，或是在恢復睡眠之後 </a:t>
            </a:r>
            <a:r>
              <a:rPr lang="en-US" altLang="zh-TW" dirty="0"/>
              <a:t>t(12)=1.32 p=0.11</a:t>
            </a:r>
            <a:r>
              <a:rPr lang="zh-TW" altLang="en-US" dirty="0"/>
              <a:t>，均無顯著差異</a:t>
            </a:r>
            <a:endParaRPr lang="en-US" altLang="zh-TW" dirty="0"/>
          </a:p>
          <a:p>
            <a:pPr>
              <a:lnSpc>
                <a:spcPct val="150000"/>
              </a:lnSpc>
            </a:pPr>
            <a:endParaRPr lang="en-US" altLang="zh-TW" dirty="0"/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6EC4E690-79FC-4626-8A4D-DB416F296A77}"/>
              </a:ext>
            </a:extLst>
          </p:cNvPr>
          <p:cNvGrpSpPr/>
          <p:nvPr/>
        </p:nvGrpSpPr>
        <p:grpSpPr>
          <a:xfrm>
            <a:off x="838200" y="3933553"/>
            <a:ext cx="4305574" cy="2476124"/>
            <a:chOff x="6629170" y="-262840"/>
            <a:chExt cx="4878984" cy="2805891"/>
          </a:xfrm>
        </p:grpSpPr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B24867EC-BFF6-47BB-8641-C13F9A8A902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32175" b="32679"/>
            <a:stretch/>
          </p:blipFill>
          <p:spPr>
            <a:xfrm>
              <a:off x="6639230" y="-262840"/>
              <a:ext cx="4868924" cy="2411236"/>
            </a:xfrm>
            <a:prstGeom prst="rect">
              <a:avLst/>
            </a:prstGeom>
          </p:spPr>
        </p:pic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19D566E9-DCFC-4453-A2B1-D36A793BB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2387"/>
            <a:stretch/>
          </p:blipFill>
          <p:spPr>
            <a:xfrm>
              <a:off x="6629170" y="2020758"/>
              <a:ext cx="4868924" cy="522293"/>
            </a:xfrm>
            <a:prstGeom prst="rect">
              <a:avLst/>
            </a:prstGeom>
          </p:spPr>
        </p:pic>
      </p:grpSp>
      <p:pic>
        <p:nvPicPr>
          <p:cNvPr id="11" name="圖片 10">
            <a:extLst>
              <a:ext uri="{FF2B5EF4-FFF2-40B4-BE49-F238E27FC236}">
                <a16:creationId xmlns:a16="http://schemas.microsoft.com/office/drawing/2014/main" id="{326CB623-8636-4D67-ACE3-06A588C230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319"/>
          <a:stretch/>
        </p:blipFill>
        <p:spPr>
          <a:xfrm>
            <a:off x="5530789" y="3933553"/>
            <a:ext cx="5631184" cy="260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700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9F98D0-D7F6-40BE-8BB6-C529007F3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C0AC81-AF04-42C7-A6EB-F5C1327F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625"/>
            <a:ext cx="10515600" cy="51971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b="1" dirty="0"/>
              <a:t>PVT </a:t>
            </a:r>
            <a:r>
              <a:rPr lang="zh-TW" altLang="en-US" b="1" dirty="0"/>
              <a:t>平均反應時間</a:t>
            </a:r>
            <a:endParaRPr lang="en-US" altLang="zh-TW" b="1" dirty="0"/>
          </a:p>
          <a:p>
            <a:pPr>
              <a:lnSpc>
                <a:spcPct val="150000"/>
              </a:lnSpc>
            </a:pPr>
            <a:r>
              <a:rPr lang="zh-TW" altLang="en-US" dirty="0"/>
              <a:t>在長時間清醒的狀態下，有顯著差異  </a:t>
            </a:r>
            <a:r>
              <a:rPr lang="en-US" altLang="zh-TW" dirty="0"/>
              <a:t>F(3,36)=10.52 p=0.006</a:t>
            </a:r>
            <a:r>
              <a:rPr lang="zh-TW" altLang="en-US" dirty="0"/>
              <a:t>，且有顯著增加 </a:t>
            </a:r>
            <a:r>
              <a:rPr lang="en-US" altLang="zh-TW" dirty="0"/>
              <a:t>t(13)=−3.79</a:t>
            </a:r>
            <a:r>
              <a:rPr lang="zh-TW" altLang="en-US" dirty="0"/>
              <a:t>  </a:t>
            </a:r>
            <a:r>
              <a:rPr lang="en-US" altLang="zh-TW" dirty="0"/>
              <a:t>p&lt;0.001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在恢復睡眠後，顯著下降 </a:t>
            </a:r>
            <a:r>
              <a:rPr lang="fr-FR" altLang="zh-TW" dirty="0"/>
              <a:t>t(1</a:t>
            </a:r>
            <a:r>
              <a:rPr lang="en-US" altLang="zh-TW" dirty="0"/>
              <a:t>3</a:t>
            </a:r>
            <a:r>
              <a:rPr lang="fr-FR" altLang="zh-TW" dirty="0"/>
              <a:t>)=</a:t>
            </a:r>
            <a:r>
              <a:rPr lang="en-US" altLang="zh-TW" dirty="0"/>
              <a:t>3.46</a:t>
            </a:r>
            <a:r>
              <a:rPr lang="fr-FR" altLang="zh-TW" dirty="0"/>
              <a:t> p</a:t>
            </a:r>
            <a:r>
              <a:rPr lang="en-US" altLang="zh-TW" dirty="0"/>
              <a:t>=0.004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恢復睡眠後跟第一次相比，沒有顯著差異 </a:t>
            </a:r>
            <a:r>
              <a:rPr lang="en-US" altLang="zh-TW" dirty="0"/>
              <a:t>t(14)=−2.06 p=0.059</a:t>
            </a:r>
            <a:endParaRPr lang="zh-TW" altLang="en-US" dirty="0"/>
          </a:p>
          <a:p>
            <a:pPr marL="0" indent="0">
              <a:lnSpc>
                <a:spcPct val="150000"/>
              </a:lnSpc>
              <a:buNone/>
            </a:pPr>
            <a:endParaRPr lang="fr-FR" altLang="zh-TW" dirty="0"/>
          </a:p>
          <a:p>
            <a:pPr>
              <a:lnSpc>
                <a:spcPct val="150000"/>
              </a:lnSpc>
            </a:pPr>
            <a:endParaRPr lang="en-US" altLang="zh-TW" dirty="0"/>
          </a:p>
          <a:p>
            <a:pPr>
              <a:lnSpc>
                <a:spcPct val="150000"/>
              </a:lnSpc>
            </a:pPr>
            <a:endParaRPr lang="en-US" altLang="zh-TW" dirty="0"/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BCB60B33-957B-44EB-9775-A3E527D8FC12}"/>
              </a:ext>
            </a:extLst>
          </p:cNvPr>
          <p:cNvGrpSpPr/>
          <p:nvPr/>
        </p:nvGrpSpPr>
        <p:grpSpPr>
          <a:xfrm>
            <a:off x="5814749" y="4163627"/>
            <a:ext cx="4823784" cy="2394173"/>
            <a:chOff x="2450112" y="3986073"/>
            <a:chExt cx="4823784" cy="2394173"/>
          </a:xfrm>
        </p:grpSpPr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4EE32333-E473-4718-B4C3-7E95210F05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72039"/>
            <a:stretch/>
          </p:blipFill>
          <p:spPr>
            <a:xfrm>
              <a:off x="2450112" y="3986073"/>
              <a:ext cx="4823784" cy="1917577"/>
            </a:xfrm>
            <a:prstGeom prst="rect">
              <a:avLst/>
            </a:prstGeom>
          </p:spPr>
        </p:pic>
        <p:pic>
          <p:nvPicPr>
            <p:cNvPr id="17" name="圖片 16">
              <a:extLst>
                <a:ext uri="{FF2B5EF4-FFF2-40B4-BE49-F238E27FC236}">
                  <a16:creationId xmlns:a16="http://schemas.microsoft.com/office/drawing/2014/main" id="{60387C05-AC70-419D-8052-78BB5DCA9C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1377" t="91392"/>
            <a:stretch/>
          </p:blipFill>
          <p:spPr>
            <a:xfrm>
              <a:off x="2998923" y="5789881"/>
              <a:ext cx="4274973" cy="5903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40768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9F98D0-D7F6-40BE-8BB6-C529007F3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DC0AC81-AF04-42C7-A6EB-F5C1327F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7625"/>
            <a:ext cx="10515600" cy="51971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b="1" dirty="0"/>
              <a:t>PVT </a:t>
            </a:r>
            <a:r>
              <a:rPr lang="zh-TW" altLang="en-US" b="1" dirty="0"/>
              <a:t>反應速度</a:t>
            </a:r>
            <a:r>
              <a:rPr lang="en-US" altLang="zh-TW" b="1" dirty="0"/>
              <a:t>=(1/</a:t>
            </a:r>
            <a:r>
              <a:rPr lang="zh-TW" altLang="en-US" b="1" dirty="0"/>
              <a:t>平均</a:t>
            </a:r>
            <a:r>
              <a:rPr lang="en-US" altLang="zh-TW" b="1" dirty="0"/>
              <a:t>RT)*1000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在長時間清醒的狀態下，有顯著差異  </a:t>
            </a:r>
            <a:r>
              <a:rPr lang="en-US" altLang="zh-TW" dirty="0"/>
              <a:t>F(3,36)=38.9 p&lt;0.001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第一次</a:t>
            </a:r>
            <a:r>
              <a:rPr lang="en-US" altLang="zh-TW" dirty="0"/>
              <a:t>(4-6)</a:t>
            </a:r>
            <a:r>
              <a:rPr lang="zh-TW" altLang="en-US" dirty="0"/>
              <a:t>和最後一次</a:t>
            </a:r>
            <a:r>
              <a:rPr lang="en-US" altLang="zh-TW" dirty="0"/>
              <a:t>(24-26)</a:t>
            </a:r>
            <a:r>
              <a:rPr lang="zh-TW" altLang="en-US" dirty="0"/>
              <a:t>，顯著降低  </a:t>
            </a:r>
            <a:r>
              <a:rPr lang="en-US" altLang="zh-TW" dirty="0"/>
              <a:t>t(13)=8.9 p&lt;0.001</a:t>
            </a:r>
          </a:p>
          <a:p>
            <a:pPr>
              <a:lnSpc>
                <a:spcPct val="150000"/>
              </a:lnSpc>
            </a:pPr>
            <a:r>
              <a:rPr lang="zh-TW" altLang="en-US" dirty="0"/>
              <a:t>恢復睡眠之後反應速度顯著提高  </a:t>
            </a:r>
            <a:r>
              <a:rPr lang="en-US" altLang="zh-TW" dirty="0"/>
              <a:t>t(13)=−3.53 p=0.002</a:t>
            </a:r>
            <a:r>
              <a:rPr lang="zh-TW" altLang="en-US" dirty="0"/>
              <a:t>，但是未恢復到跟第一次一樣 </a:t>
            </a:r>
            <a:r>
              <a:rPr lang="en-US" altLang="zh-TW" dirty="0"/>
              <a:t>t(14)=1.56 p=0.141</a:t>
            </a:r>
          </a:p>
          <a:p>
            <a:pPr>
              <a:lnSpc>
                <a:spcPct val="150000"/>
              </a:lnSpc>
            </a:pPr>
            <a:endParaRPr lang="zh-TW" altLang="en-US" dirty="0"/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651F2E1F-FE8F-4A2A-8B7B-A64CFB4F56C3}"/>
              </a:ext>
            </a:extLst>
          </p:cNvPr>
          <p:cNvGrpSpPr/>
          <p:nvPr/>
        </p:nvGrpSpPr>
        <p:grpSpPr>
          <a:xfrm>
            <a:off x="6096000" y="3859168"/>
            <a:ext cx="4823784" cy="2751897"/>
            <a:chOff x="5345222" y="2625426"/>
            <a:chExt cx="4823784" cy="2751897"/>
          </a:xfrm>
        </p:grpSpPr>
        <p:pic>
          <p:nvPicPr>
            <p:cNvPr id="17" name="圖片 16">
              <a:extLst>
                <a:ext uri="{FF2B5EF4-FFF2-40B4-BE49-F238E27FC236}">
                  <a16:creationId xmlns:a16="http://schemas.microsoft.com/office/drawing/2014/main" id="{9516F3B0-DE0A-4343-8BDF-9FCA1CA1CF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31327" b="35275"/>
            <a:stretch/>
          </p:blipFill>
          <p:spPr>
            <a:xfrm>
              <a:off x="5345222" y="2625426"/>
              <a:ext cx="4823784" cy="2290439"/>
            </a:xfrm>
            <a:prstGeom prst="rect">
              <a:avLst/>
            </a:prstGeom>
          </p:spPr>
        </p:pic>
        <p:pic>
          <p:nvPicPr>
            <p:cNvPr id="18" name="圖片 17">
              <a:extLst>
                <a:ext uri="{FF2B5EF4-FFF2-40B4-BE49-F238E27FC236}">
                  <a16:creationId xmlns:a16="http://schemas.microsoft.com/office/drawing/2014/main" id="{ADF69012-849B-42FD-A75C-00174339CB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1377" t="91392"/>
            <a:stretch/>
          </p:blipFill>
          <p:spPr>
            <a:xfrm>
              <a:off x="5894033" y="4786958"/>
              <a:ext cx="4274973" cy="5903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9000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1111</Words>
  <Application>Microsoft Office PowerPoint</Application>
  <PresentationFormat>寬螢幕</PresentationFormat>
  <Paragraphs>83</Paragraphs>
  <Slides>13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Chasing the silver bullet: Measuring driver fatigue using simple and complex tasks</vt:lpstr>
      <vt:lpstr>受測者</vt:lpstr>
      <vt:lpstr>實驗程序</vt:lpstr>
      <vt:lpstr>駕駛模擬</vt:lpstr>
      <vt:lpstr>心理警戒任務</vt:lpstr>
      <vt:lpstr>結果</vt:lpstr>
      <vt:lpstr>結果</vt:lpstr>
      <vt:lpstr>結果</vt:lpstr>
      <vt:lpstr>結果</vt:lpstr>
      <vt:lpstr>結果</vt:lpstr>
      <vt:lpstr>結果</vt:lpstr>
      <vt:lpstr>討論</vt:lpstr>
      <vt:lpstr>討論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Chasing the silver bullet: Measuring driver fatigue using simple and complex tasks</dc:title>
  <dc:creator>YU</dc:creator>
  <cp:lastModifiedBy>邱郁茹</cp:lastModifiedBy>
  <cp:revision>64</cp:revision>
  <dcterms:created xsi:type="dcterms:W3CDTF">2021-01-27T08:09:19Z</dcterms:created>
  <dcterms:modified xsi:type="dcterms:W3CDTF">2021-02-19T14:08:56Z</dcterms:modified>
</cp:coreProperties>
</file>